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  <p:embeddedFont>
      <p:font typeface="Alfa Slab On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faSlabOne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2cab62ad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2cab62ad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2cab62ad6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2cab62ad6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2cab62ad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2cab62ad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2cab62ad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2cab62ad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2cab62ad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2cab62ad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2cab62ad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62cab62ad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2cab62ad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2cab62ad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2cab62ad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2cab62ad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2cab62ad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2cab62ad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2cab62ad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2cab62ad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cab62ad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cab62ad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2cab62ad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2cab62ad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2cab62ad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2cab62ad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2cab62ad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2cab62ad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2cab62ad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62cab62ad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2cab62ad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2cab62ad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2cab62ad6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2cab62ad6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2cab62ad6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62cab62ad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2cab62ad6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2cab62ad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2cab62ad6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2cab62ad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2cab62ad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2cab62ad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2cab62ad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2cab62ad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2cab62ad6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2cab62ad6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cab62ad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cab62ad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2cab62ad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2cab62ad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2cab62ad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2cab62ad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2cab62ad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2cab62ad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2cab62ad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2cab62ad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2cab62ad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2cab62ad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44.jpg"/><Relationship Id="rId5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28.jpg"/><Relationship Id="rId5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5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Relationship Id="rId5" Type="http://schemas.openxmlformats.org/officeDocument/2006/relationships/image" Target="../media/image4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Relationship Id="rId4" Type="http://schemas.openxmlformats.org/officeDocument/2006/relationships/image" Target="../media/image38.jpg"/><Relationship Id="rId5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2024 SURF </a:t>
            </a:r>
            <a:endParaRPr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Sharing Session</a:t>
            </a:r>
            <a:endParaRPr sz="46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Yu-Hsiang Lo (</a:t>
            </a:r>
            <a:r>
              <a:rPr lang="en"/>
              <a:t>羅昱翔) from NTUEE B08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600" y="301561"/>
            <a:ext cx="6249149" cy="45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Employment experience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375" y="1152478"/>
            <a:ext cx="6224649" cy="156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850" y="2748077"/>
            <a:ext cx="6599700" cy="22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purpose writing 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80090" l="158594" r="-254365" t="-175861"/>
          <a:stretch/>
        </p:blipFill>
        <p:spPr>
          <a:xfrm>
            <a:off x="6172625" y="-1738832"/>
            <a:ext cx="9144003" cy="474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1" y="2609698"/>
            <a:ext cx="5876726" cy="30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50" y="1081749"/>
            <a:ext cx="4706826" cy="23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175" y="2308600"/>
            <a:ext cx="4477998" cy="23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7" y="877262"/>
            <a:ext cx="4384476" cy="338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252" y="900588"/>
            <a:ext cx="4324127" cy="334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75" y="680326"/>
            <a:ext cx="7747449" cy="37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L.A.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08575"/>
            <a:ext cx="445145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10128" l="-5307" r="0" t="-13476"/>
          <a:stretch/>
        </p:blipFill>
        <p:spPr>
          <a:xfrm>
            <a:off x="4892375" y="906400"/>
            <a:ext cx="4251628" cy="322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1" y="6310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316" y="-18430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25975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75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591" y="75475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friends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26884" l="0" r="6384" t="26698"/>
          <a:stretch/>
        </p:blipFill>
        <p:spPr>
          <a:xfrm>
            <a:off x="4923300" y="1266775"/>
            <a:ext cx="4171225" cy="367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117545" y="669575"/>
            <a:ext cx="2740131" cy="487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tour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127" y="1152475"/>
            <a:ext cx="5887749" cy="405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3043025" y="1410200"/>
            <a:ext cx="1434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9900"/>
                </a:highlight>
                <a:latin typeface="Proxima Nova"/>
                <a:ea typeface="Proxima Nova"/>
                <a:cs typeface="Proxima Nova"/>
                <a:sym typeface="Proxima Nova"/>
              </a:rPr>
              <a:t>UCB, Stanford</a:t>
            </a:r>
            <a:endParaRPr sz="1200">
              <a:highlight>
                <a:srgbClr val="FF99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4222150" y="3170700"/>
            <a:ext cx="1434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9900"/>
                </a:highlight>
                <a:latin typeface="Proxima Nova"/>
                <a:ea typeface="Proxima Nova"/>
                <a:cs typeface="Proxima Nova"/>
                <a:sym typeface="Proxima Nova"/>
              </a:rPr>
              <a:t>Caltech</a:t>
            </a:r>
            <a:r>
              <a:rPr lang="en" sz="1200">
                <a:highlight>
                  <a:srgbClr val="FF9900"/>
                </a:highlight>
                <a:latin typeface="Proxima Nova"/>
                <a:ea typeface="Proxima Nova"/>
                <a:cs typeface="Proxima Nova"/>
                <a:sym typeface="Proxima Nova"/>
              </a:rPr>
              <a:t>, UCLA, USC, UCI, UCSB</a:t>
            </a:r>
            <a:endParaRPr sz="1200">
              <a:highlight>
                <a:srgbClr val="FF99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5347825" y="4172700"/>
            <a:ext cx="1434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9900"/>
                </a:highlight>
                <a:latin typeface="Proxima Nova"/>
                <a:ea typeface="Proxima Nova"/>
                <a:cs typeface="Proxima Nova"/>
                <a:sym typeface="Proxima Nova"/>
              </a:rPr>
              <a:t>UCSD</a:t>
            </a:r>
            <a:endParaRPr sz="1200">
              <a:highlight>
                <a:srgbClr val="FF99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tips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SURF’s great benefits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54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016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184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091" y="-3710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075" y="0"/>
            <a:ext cx="316677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975"/>
            <a:ext cx="2374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791" y="25975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391" y="-37125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84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374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325" y="1965225"/>
            <a:ext cx="5122451" cy="28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925" y="-37125"/>
            <a:ext cx="30175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741" y="-37125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-2475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278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54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above mentioned tips in your application.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still have any questions after searching on the website, send a mail to whoever you think that might help you </a:t>
            </a:r>
            <a:r>
              <a:rPr b="1" lang="en"/>
              <a:t>immediately !!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the SURF program provide you with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English improvements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Writing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L.A. tour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Connection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International friends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Employment experience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Caltech SURF program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contact me</a:t>
            </a:r>
            <a:endParaRPr/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3">
            <a:alphaModFix/>
          </a:blip>
          <a:srcRect b="23786" l="0" r="2419" t="0"/>
          <a:stretch/>
        </p:blipFill>
        <p:spPr>
          <a:xfrm>
            <a:off x="5245475" y="1045775"/>
            <a:ext cx="2968299" cy="39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650" y="1697150"/>
            <a:ext cx="3326949" cy="2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tips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title"/>
          </p:nvPr>
        </p:nvSpPr>
        <p:spPr>
          <a:xfrm>
            <a:off x="464100" y="243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listening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application experience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the professors I want to collaborate with on their website.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Prepare my CV and request letter.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it to the professors.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don’t have to</a:t>
            </a:r>
            <a:r>
              <a:rPr lang="en"/>
              <a:t> come up with</a:t>
            </a:r>
            <a:r>
              <a:rPr lang="en"/>
              <a:t> a proposal 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Just show that you have solid foundation knowledge and experience.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a copy to </a:t>
            </a:r>
            <a:r>
              <a:rPr lang="en"/>
              <a:t>their</a:t>
            </a:r>
            <a:r>
              <a:rPr lang="en"/>
              <a:t> assistant.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request letter should precisely express why you want to collaborate and how you can contribute to them.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 their publications.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Contact their Ph.D. candidates or post-docs directly.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Respond fast 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68975" y="189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SURF’s great benefits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(for your grad school application)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Stronger m</a:t>
            </a:r>
            <a:r>
              <a:rPr lang="en"/>
              <a:t>otivation letter (</a:t>
            </a:r>
            <a:r>
              <a:rPr b="1" lang="en"/>
              <a:t>套詞信</a:t>
            </a:r>
            <a:r>
              <a:rPr lang="en"/>
              <a:t>)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applicants send motivation letters to their potential professors.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Upon enrollment, you will be provided with a Caltech email (XXX@caltech.edu).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friends prefer using this for sending motivation letters.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no better way to practice English than immersing yourself in an English-speaking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English will improve without you even realizing it.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85" y="21725"/>
            <a:ext cx="289321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966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